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8" r:id="rId3"/>
    <p:sldId id="359" r:id="rId4"/>
    <p:sldId id="331" r:id="rId5"/>
    <p:sldId id="344" r:id="rId6"/>
    <p:sldId id="345" r:id="rId7"/>
    <p:sldId id="346" r:id="rId8"/>
    <p:sldId id="347" r:id="rId9"/>
    <p:sldId id="348" r:id="rId10"/>
    <p:sldId id="333" r:id="rId11"/>
    <p:sldId id="334" r:id="rId12"/>
    <p:sldId id="335" r:id="rId13"/>
    <p:sldId id="336" r:id="rId14"/>
    <p:sldId id="337" r:id="rId15"/>
    <p:sldId id="338" r:id="rId16"/>
    <p:sldId id="286" r:id="rId17"/>
    <p:sldId id="287" r:id="rId18"/>
    <p:sldId id="288" r:id="rId19"/>
    <p:sldId id="289" r:id="rId20"/>
    <p:sldId id="290" r:id="rId21"/>
    <p:sldId id="303" r:id="rId22"/>
    <p:sldId id="366" r:id="rId23"/>
    <p:sldId id="367" r:id="rId24"/>
    <p:sldId id="376" r:id="rId25"/>
    <p:sldId id="370" r:id="rId26"/>
    <p:sldId id="369" r:id="rId27"/>
    <p:sldId id="371" r:id="rId28"/>
    <p:sldId id="372" r:id="rId29"/>
    <p:sldId id="377" r:id="rId30"/>
    <p:sldId id="373" r:id="rId31"/>
    <p:sldId id="374" r:id="rId32"/>
    <p:sldId id="375" r:id="rId33"/>
    <p:sldId id="292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27" r:id="rId45"/>
    <p:sldId id="328" r:id="rId46"/>
    <p:sldId id="329" r:id="rId47"/>
    <p:sldId id="330" r:id="rId48"/>
    <p:sldId id="362" r:id="rId49"/>
    <p:sldId id="363" r:id="rId50"/>
    <p:sldId id="364" r:id="rId51"/>
    <p:sldId id="36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96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63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9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9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7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3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3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25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EC537-1C1E-41E0-80E1-ACE8675197B8}" type="datetimeFigureOut">
              <a:rPr lang="en-IN" smtClean="0"/>
              <a:pPr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F582-4257-4E1A-82CB-9417CF6B08B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ical4u.com/electric-current-and-theory-of-electricity/" TargetMode="External"/><Relationship Id="rId2" Type="http://schemas.openxmlformats.org/officeDocument/2006/relationships/hyperlink" Target="https://www.electrical4u.com/electric-circuit-and-electrical-circuit-elemen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666727"/>
          </a:xfrm>
        </p:spPr>
        <p:txBody>
          <a:bodyPr>
            <a:noAutofit/>
          </a:bodyPr>
          <a:lstStyle/>
          <a:p>
            <a:r>
              <a:rPr lang="en-IN" sz="5000" b="1" dirty="0" smtClean="0">
                <a:solidFill>
                  <a:srgbClr val="C00000"/>
                </a:solidFill>
              </a:rPr>
              <a:t>Module 5</a:t>
            </a:r>
            <a:br>
              <a:rPr lang="en-IN" sz="5000" b="1" dirty="0" smtClean="0">
                <a:solidFill>
                  <a:srgbClr val="C00000"/>
                </a:solidFill>
              </a:rPr>
            </a:br>
            <a:r>
              <a:rPr lang="en-IN" sz="5000" b="1" dirty="0" smtClean="0">
                <a:solidFill>
                  <a:srgbClr val="00B050"/>
                </a:solidFill>
              </a:rPr>
              <a:t>.</a:t>
            </a:r>
            <a:r>
              <a:rPr lang="en-IN" sz="4000" b="1" dirty="0" smtClean="0">
                <a:solidFill>
                  <a:srgbClr val="00B050"/>
                </a:solidFill>
              </a:rPr>
              <a:t>Domestic Wiring</a:t>
            </a:r>
            <a:br>
              <a:rPr lang="en-IN" sz="4000" b="1" dirty="0" smtClean="0">
                <a:solidFill>
                  <a:srgbClr val="00B050"/>
                </a:solidFill>
              </a:rPr>
            </a:br>
            <a:r>
              <a:rPr lang="en-IN" sz="4000" b="1" dirty="0" smtClean="0">
                <a:solidFill>
                  <a:srgbClr val="00B050"/>
                </a:solidFill>
              </a:rPr>
              <a:t>. Equipment safety measures</a:t>
            </a:r>
            <a:br>
              <a:rPr lang="en-IN" sz="4000" b="1" dirty="0" smtClean="0">
                <a:solidFill>
                  <a:srgbClr val="00B050"/>
                </a:solidFill>
              </a:rPr>
            </a:br>
            <a:r>
              <a:rPr lang="en-IN" sz="4000" b="1" dirty="0" smtClean="0">
                <a:solidFill>
                  <a:srgbClr val="00B050"/>
                </a:solidFill>
              </a:rPr>
              <a:t>. Personal safety measures</a:t>
            </a:r>
            <a:br>
              <a:rPr lang="en-IN" sz="4000" b="1" dirty="0" smtClean="0">
                <a:solidFill>
                  <a:srgbClr val="00B050"/>
                </a:solidFill>
              </a:rPr>
            </a:br>
            <a:r>
              <a:rPr lang="en-IN" sz="4000" b="1" dirty="0" smtClean="0">
                <a:solidFill>
                  <a:srgbClr val="00B050"/>
                </a:solidFill>
              </a:rPr>
              <a:t>.Electricity Bill</a:t>
            </a:r>
            <a:endParaRPr lang="en-IN" sz="5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8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 smtClean="0">
                <a:solidFill>
                  <a:srgbClr val="C00000"/>
                </a:solidFill>
              </a:rPr>
              <a:t>Surface Conduit Wiring</a:t>
            </a:r>
            <a:endParaRPr lang="en-IN" sz="54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056784" cy="4608511"/>
          </a:xfrm>
        </p:spPr>
      </p:pic>
    </p:spTree>
    <p:extLst>
      <p:ext uri="{BB962C8B-B14F-4D97-AF65-F5344CB8AC3E}">
        <p14:creationId xmlns:p14="http://schemas.microsoft.com/office/powerpoint/2010/main" val="148111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8280920" cy="5040560"/>
          </a:xfrm>
        </p:spPr>
      </p:pic>
    </p:spTree>
    <p:extLst>
      <p:ext uri="{BB962C8B-B14F-4D97-AF65-F5344CB8AC3E}">
        <p14:creationId xmlns:p14="http://schemas.microsoft.com/office/powerpoint/2010/main" val="22051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en-IN" sz="4000" b="1" u="sng" dirty="0" smtClean="0">
                <a:solidFill>
                  <a:srgbClr val="C00000"/>
                </a:solidFill>
              </a:rPr>
              <a:t>Concealed Conduit wiring</a:t>
            </a:r>
          </a:p>
          <a:p>
            <a:r>
              <a:rPr lang="en-IN" dirty="0"/>
              <a:t> </a:t>
            </a:r>
            <a:r>
              <a:rPr lang="en-IN" dirty="0" smtClean="0"/>
              <a:t>The </a:t>
            </a:r>
            <a:r>
              <a:rPr lang="en-IN" dirty="0"/>
              <a:t>electrical wiring system inside wall, roof or floor with the help of plastic or metallic piping is called concealed conduit wiring</a:t>
            </a:r>
            <a:r>
              <a:rPr lang="en-IN" dirty="0" smtClean="0"/>
              <a:t>.</a:t>
            </a:r>
          </a:p>
          <a:p>
            <a:r>
              <a:rPr lang="en-IN" dirty="0" smtClean="0"/>
              <a:t>It </a:t>
            </a:r>
            <a:r>
              <a:rPr lang="en-IN" dirty="0"/>
              <a:t>is the </a:t>
            </a:r>
            <a:r>
              <a:rPr lang="en-IN" b="1" dirty="0"/>
              <a:t>most popular, beautiful, stronger and common electrical wiring system</a:t>
            </a:r>
            <a:r>
              <a:rPr lang="en-IN" dirty="0"/>
              <a:t> nowadays.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8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56792"/>
            <a:ext cx="7416824" cy="3960439"/>
          </a:xfrm>
        </p:spPr>
      </p:pic>
    </p:spTree>
    <p:extLst>
      <p:ext uri="{BB962C8B-B14F-4D97-AF65-F5344CB8AC3E}">
        <p14:creationId xmlns:p14="http://schemas.microsoft.com/office/powerpoint/2010/main" val="64274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IN" sz="4000" b="1" u="sng" dirty="0" smtClean="0">
                <a:solidFill>
                  <a:srgbClr val="C00000"/>
                </a:solidFill>
              </a:rPr>
              <a:t>Advantages:</a:t>
            </a:r>
          </a:p>
          <a:p>
            <a:pPr algn="just"/>
            <a:r>
              <a:rPr lang="en-IN" dirty="0" smtClean="0"/>
              <a:t>Safe</a:t>
            </a:r>
          </a:p>
          <a:p>
            <a:pPr algn="just"/>
            <a:r>
              <a:rPr lang="en-IN" dirty="0" smtClean="0"/>
              <a:t>Appearance is good</a:t>
            </a:r>
          </a:p>
          <a:p>
            <a:pPr algn="just"/>
            <a:r>
              <a:rPr lang="en-IN" dirty="0" smtClean="0"/>
              <a:t>No risk of fire and mechanical wear &amp; tear</a:t>
            </a:r>
          </a:p>
          <a:p>
            <a:pPr algn="just"/>
            <a:r>
              <a:rPr lang="en-IN" dirty="0" smtClean="0"/>
              <a:t>No risk of electric shock</a:t>
            </a:r>
          </a:p>
          <a:p>
            <a:pPr algn="just"/>
            <a:r>
              <a:rPr lang="en-IN" dirty="0" smtClean="0"/>
              <a:t>Long life</a:t>
            </a:r>
          </a:p>
          <a:p>
            <a:pPr algn="just"/>
            <a:r>
              <a:rPr lang="en-IN" dirty="0" smtClean="0"/>
              <a:t>Reliable and popular wiring system</a:t>
            </a:r>
          </a:p>
          <a:p>
            <a:pPr algn="just"/>
            <a:r>
              <a:rPr lang="en-IN" dirty="0"/>
              <a:t>can be used even in humidity , chemical effect and smoky areas.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25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u="sng" dirty="0" smtClean="0">
                <a:solidFill>
                  <a:srgbClr val="C00000"/>
                </a:solidFill>
              </a:rPr>
              <a:t>Disadvantages</a:t>
            </a:r>
          </a:p>
          <a:p>
            <a:r>
              <a:rPr lang="en-IN" sz="3600" dirty="0"/>
              <a:t>It is expensive wiring </a:t>
            </a:r>
            <a:r>
              <a:rPr lang="en-IN" sz="3600" dirty="0" smtClean="0"/>
              <a:t>system</a:t>
            </a:r>
          </a:p>
          <a:p>
            <a:r>
              <a:rPr lang="en-IN" sz="3600" dirty="0" smtClean="0"/>
              <a:t> Very </a:t>
            </a:r>
            <a:r>
              <a:rPr lang="en-IN" sz="3600" dirty="0"/>
              <a:t>hard to find the defects in the wiring.</a:t>
            </a:r>
          </a:p>
          <a:p>
            <a:r>
              <a:rPr lang="en-IN" sz="3600" dirty="0"/>
              <a:t>installation is not easy and simple.</a:t>
            </a:r>
          </a:p>
          <a:p>
            <a:r>
              <a:rPr lang="en-IN" sz="3600" dirty="0" smtClean="0"/>
              <a:t>Very </a:t>
            </a:r>
            <a:r>
              <a:rPr lang="en-IN" sz="3600" dirty="0"/>
              <a:t>complicated to manage additional connection in the future.</a:t>
            </a:r>
          </a:p>
          <a:p>
            <a:pPr marL="0" indent="0">
              <a:buNone/>
            </a:pP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290149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n-IN" b="1" dirty="0"/>
              <a:t>Two-way Control of </a:t>
            </a:r>
            <a:r>
              <a:rPr lang="en-IN" b="1" dirty="0" smtClean="0"/>
              <a:t>lamp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6768752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62994"/>
              </p:ext>
            </p:extLst>
          </p:nvPr>
        </p:nvGraphicFramePr>
        <p:xfrm>
          <a:off x="1259632" y="4077072"/>
          <a:ext cx="6096000" cy="18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Switch S1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Switch S2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 Light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OFF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OFF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46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/>
          <a:stretch/>
        </p:blipFill>
        <p:spPr>
          <a:xfrm>
            <a:off x="755576" y="548681"/>
            <a:ext cx="6408712" cy="4104456"/>
          </a:xfrm>
        </p:spPr>
      </p:pic>
      <p:sp>
        <p:nvSpPr>
          <p:cNvPr id="5" name="Rectangle 4"/>
          <p:cNvSpPr/>
          <p:nvPr/>
        </p:nvSpPr>
        <p:spPr>
          <a:xfrm>
            <a:off x="467544" y="4653136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b="1" dirty="0"/>
              <a:t>The lamp can be controlled from two different points: one at the top and the other at the bottom - using two- way switches </a:t>
            </a:r>
            <a:endParaRPr lang="en-IN" sz="24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b="1" dirty="0" smtClean="0"/>
              <a:t>They </a:t>
            </a:r>
            <a:r>
              <a:rPr lang="en-IN" sz="2400" b="1" dirty="0"/>
              <a:t>are also used in </a:t>
            </a:r>
            <a:r>
              <a:rPr lang="en-IN" sz="2400" b="1" dirty="0" smtClean="0"/>
              <a:t>Stair case, bedrooms</a:t>
            </a:r>
            <a:r>
              <a:rPr lang="en-IN" sz="2400" b="1" dirty="0"/>
              <a:t>, big halls and large corridors </a:t>
            </a:r>
          </a:p>
        </p:txBody>
      </p:sp>
    </p:spTree>
    <p:extLst>
      <p:ext uri="{BB962C8B-B14F-4D97-AF65-F5344CB8AC3E}">
        <p14:creationId xmlns:p14="http://schemas.microsoft.com/office/powerpoint/2010/main" val="312508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>
                <a:solidFill>
                  <a:srgbClr val="C00000"/>
                </a:solidFill>
              </a:rPr>
              <a:t>Three- way Control of </a:t>
            </a:r>
            <a:r>
              <a:rPr lang="en-IN" sz="4800" b="1" u="sng" dirty="0" smtClean="0">
                <a:solidFill>
                  <a:srgbClr val="C00000"/>
                </a:solidFill>
              </a:rPr>
              <a:t>lamp</a:t>
            </a:r>
            <a:endParaRPr lang="en-IN" sz="4800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In case of very long corridors it may be necessary to control the lamp from 3 different points. In such cases, the circuit connection requires two; two-way switches </a:t>
            </a:r>
            <a:r>
              <a:rPr lang="en-IN" b="1" dirty="0"/>
              <a:t>S1</a:t>
            </a:r>
            <a:r>
              <a:rPr lang="en-IN" dirty="0"/>
              <a:t>and </a:t>
            </a:r>
            <a:r>
              <a:rPr lang="en-IN" b="1" dirty="0"/>
              <a:t>S2 </a:t>
            </a:r>
            <a:r>
              <a:rPr lang="en-IN" dirty="0"/>
              <a:t>and an intermediate switch </a:t>
            </a:r>
            <a:r>
              <a:rPr lang="en-IN" b="1" dirty="0"/>
              <a:t>S3</a:t>
            </a:r>
            <a:r>
              <a:rPr lang="en-IN" dirty="0"/>
              <a:t>. </a:t>
            </a:r>
            <a:endParaRPr lang="en-IN" dirty="0" smtClean="0"/>
          </a:p>
          <a:p>
            <a:pPr algn="just"/>
            <a:r>
              <a:rPr lang="en-IN" dirty="0" smtClean="0"/>
              <a:t>An </a:t>
            </a:r>
            <a:r>
              <a:rPr lang="en-IN" dirty="0"/>
              <a:t>intermediate switch is a combination of two, two way switches coupled together. It has 4 terminals ABCD. It can be connected in two ways </a:t>
            </a:r>
          </a:p>
        </p:txBody>
      </p:sp>
    </p:spTree>
    <p:extLst>
      <p:ext uri="{BB962C8B-B14F-4D97-AF65-F5344CB8AC3E}">
        <p14:creationId xmlns:p14="http://schemas.microsoft.com/office/powerpoint/2010/main" val="206177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        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692696"/>
            <a:ext cx="718185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28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28600"/>
            <a:ext cx="8534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DOMESTIC WIRING:</a:t>
            </a:r>
          </a:p>
          <a:p>
            <a:r>
              <a:rPr lang="en-US" b="1" dirty="0" smtClean="0"/>
              <a:t>Requirements of a Good Wiring System</a:t>
            </a:r>
          </a:p>
          <a:p>
            <a:endParaRPr lang="en-US" b="1" dirty="0" smtClean="0"/>
          </a:p>
          <a:p>
            <a:r>
              <a:rPr lang="en-US" b="1" dirty="0" smtClean="0"/>
              <a:t>1. Safety:</a:t>
            </a:r>
            <a:endParaRPr lang="en-US" dirty="0" smtClean="0"/>
          </a:p>
          <a:p>
            <a:pPr lvl="1"/>
            <a:r>
              <a:rPr lang="en-US" b="1" dirty="0" smtClean="0"/>
              <a:t>Proper Insulation:</a:t>
            </a:r>
            <a:r>
              <a:rPr lang="en-US" dirty="0" smtClean="0"/>
              <a:t> All wires should be well-insulated to prevent accidental contact and electrical shocks. ( use ISI mark cables)</a:t>
            </a:r>
          </a:p>
          <a:p>
            <a:pPr lvl="1"/>
            <a:r>
              <a:rPr lang="en-US" b="1" dirty="0" smtClean="0"/>
              <a:t>Grounding:</a:t>
            </a:r>
            <a:r>
              <a:rPr lang="en-US" dirty="0" smtClean="0"/>
              <a:t> Effective grounding helps prevent electrical fires and protects from electrical shocks.</a:t>
            </a:r>
          </a:p>
          <a:p>
            <a:pPr lvl="1"/>
            <a:r>
              <a:rPr lang="en-US" b="1" dirty="0" smtClean="0"/>
              <a:t>Overload Protection:</a:t>
            </a:r>
            <a:r>
              <a:rPr lang="en-US" dirty="0" smtClean="0"/>
              <a:t> Use of circuit breakers, fuses, and RCDs to protect against overloads and short circuits.</a:t>
            </a:r>
          </a:p>
          <a:p>
            <a:r>
              <a:rPr lang="en-US" b="1" dirty="0" smtClean="0"/>
              <a:t>2. Durability:</a:t>
            </a:r>
            <a:endParaRPr lang="en-US" dirty="0" smtClean="0"/>
          </a:p>
          <a:p>
            <a:pPr lvl="1"/>
            <a:r>
              <a:rPr lang="en-US" b="1" dirty="0" smtClean="0"/>
              <a:t>Quality Materials:</a:t>
            </a:r>
            <a:r>
              <a:rPr lang="en-US" dirty="0" smtClean="0"/>
              <a:t> Use high-quality wires and components that can withstand wear and tear.</a:t>
            </a:r>
          </a:p>
          <a:p>
            <a:pPr lvl="1"/>
            <a:r>
              <a:rPr lang="en-US" b="1" dirty="0" smtClean="0"/>
              <a:t>Corrosion Resistance:</a:t>
            </a:r>
            <a:r>
              <a:rPr lang="en-US" dirty="0" smtClean="0"/>
              <a:t> Materials should be resistant to corrosion, especially in environments with high humidity.</a:t>
            </a:r>
          </a:p>
          <a:p>
            <a:r>
              <a:rPr lang="en-US" b="1" dirty="0" smtClean="0"/>
              <a:t>3. Adequate Capacity:</a:t>
            </a:r>
            <a:endParaRPr lang="en-US" dirty="0" smtClean="0"/>
          </a:p>
          <a:p>
            <a:pPr lvl="1"/>
            <a:r>
              <a:rPr lang="en-US" b="1" dirty="0" smtClean="0"/>
              <a:t>Amp rating:</a:t>
            </a:r>
            <a:r>
              <a:rPr lang="en-US" dirty="0" smtClean="0"/>
              <a:t> Wires should be able to handle the expected electrical load without overheating.</a:t>
            </a:r>
          </a:p>
          <a:p>
            <a:pPr lvl="1"/>
            <a:r>
              <a:rPr lang="en-US" b="1" dirty="0" smtClean="0"/>
              <a:t>Future-proofing:</a:t>
            </a:r>
            <a:r>
              <a:rPr lang="en-US" dirty="0" smtClean="0"/>
              <a:t> Consider potential future electrical needs and ensure the wiring can accommodate additional loads.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548680"/>
            <a:ext cx="751522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50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348127"/>
              </p:ext>
            </p:extLst>
          </p:nvPr>
        </p:nvGraphicFramePr>
        <p:xfrm>
          <a:off x="457200" y="764707"/>
          <a:ext cx="8229600" cy="5328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5428">
                <a:tc>
                  <a:txBody>
                    <a:bodyPr/>
                    <a:lstStyle/>
                    <a:p>
                      <a:r>
                        <a:rPr lang="en-IN" b="1" dirty="0" err="1" smtClean="0"/>
                        <a:t>Sl</a:t>
                      </a:r>
                      <a:r>
                        <a:rPr lang="en-IN" b="1" dirty="0" smtClean="0"/>
                        <a:t> No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Position of Switch  S1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Position of Intermediate Switch  S3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Position of Switch S2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Lamp ON</a:t>
                      </a:r>
                    </a:p>
                    <a:p>
                      <a:r>
                        <a:rPr lang="en-IN" b="1" dirty="0" smtClean="0"/>
                        <a:t> or OFF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AB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ON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AB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OFF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CD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OFF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CD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002060"/>
                          </a:solidFill>
                        </a:rPr>
                        <a:t>ON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AD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OFF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AD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ON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CB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ON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CB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solidFill>
                            <a:srgbClr val="FF0000"/>
                          </a:solidFill>
                        </a:rPr>
                        <a:t>OFF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1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/>
              <a:t>Protective Devices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 smtClean="0"/>
              <a:t> </a:t>
            </a:r>
            <a:r>
              <a:rPr lang="en-IN" dirty="0" smtClean="0"/>
              <a:t>Fuses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Relays </a:t>
            </a:r>
          </a:p>
          <a:p>
            <a:r>
              <a:rPr lang="en-IN" dirty="0" smtClean="0"/>
              <a:t> </a:t>
            </a:r>
            <a:r>
              <a:rPr lang="en-IN" dirty="0"/>
              <a:t>Miniature circuit breakers (MCB</a:t>
            </a:r>
            <a:r>
              <a:rPr lang="en-IN" dirty="0" smtClean="0"/>
              <a:t>)</a:t>
            </a:r>
          </a:p>
          <a:p>
            <a:r>
              <a:rPr lang="en-IN" dirty="0" smtClean="0"/>
              <a:t> </a:t>
            </a:r>
            <a:r>
              <a:rPr lang="en-IN" dirty="0"/>
              <a:t>Earth leakage circuit breakers (ELCB)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400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IN" b="1" dirty="0" smtClean="0">
                <a:solidFill>
                  <a:srgbClr val="C00000"/>
                </a:solidFill>
              </a:rPr>
              <a:t>Fuse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dirty="0" smtClean="0"/>
              <a:t>Fuse is a safety device connected in series with the circuit . Whenever current exceeds the rated value due to overload or short circuit condition, it blows out and protects the apparatus.</a:t>
            </a:r>
          </a:p>
          <a:p>
            <a:pPr marL="0" indent="0" algn="just">
              <a:buNone/>
            </a:pPr>
            <a:r>
              <a:rPr lang="en-IN" b="1" u="sng" dirty="0" smtClean="0">
                <a:solidFill>
                  <a:srgbClr val="C00000"/>
                </a:solidFill>
              </a:rPr>
              <a:t>Rated Current:</a:t>
            </a:r>
          </a:p>
          <a:p>
            <a:pPr marL="0" indent="0" algn="just">
              <a:buNone/>
            </a:pPr>
            <a:r>
              <a:rPr lang="en-IN" dirty="0" smtClean="0"/>
              <a:t>Maximum current that a fuse can carry safely without getting heated and melted</a:t>
            </a:r>
          </a:p>
          <a:p>
            <a:pPr marL="0" indent="0" algn="just">
              <a:buNone/>
            </a:pPr>
            <a:r>
              <a:rPr lang="en-IN" b="1" u="sng" dirty="0" smtClean="0">
                <a:solidFill>
                  <a:srgbClr val="C00000"/>
                </a:solidFill>
              </a:rPr>
              <a:t>Fusing current: </a:t>
            </a:r>
            <a:r>
              <a:rPr lang="en-IN" dirty="0" smtClean="0"/>
              <a:t>Minimum current at which fuse element melts</a:t>
            </a:r>
          </a:p>
          <a:p>
            <a:pPr marL="0" indent="0" algn="just">
              <a:buNone/>
            </a:pPr>
            <a:r>
              <a:rPr lang="en-IN" b="1" u="sng" dirty="0" smtClean="0">
                <a:solidFill>
                  <a:srgbClr val="C00000"/>
                </a:solidFill>
              </a:rPr>
              <a:t>Fusing Factor </a:t>
            </a:r>
            <a:r>
              <a:rPr lang="en-IN" dirty="0" smtClean="0"/>
              <a:t>defined ratio of fusing current to rated current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56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. </a:t>
            </a:r>
            <a:r>
              <a:rPr lang="en-IN" sz="2800" dirty="0" smtClean="0"/>
              <a:t>Equipment safety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en-IN" sz="4600" b="1" dirty="0" smtClean="0"/>
              <a:t>Fuse</a:t>
            </a:r>
          </a:p>
          <a:p>
            <a:r>
              <a:rPr lang="en-IN" dirty="0" smtClean="0"/>
              <a:t>A fuse is a piece of conducting wire having a low melting point. It is rated for a certain current. Whenever the current in a </a:t>
            </a:r>
            <a:r>
              <a:rPr lang="en-IN" dirty="0" err="1" smtClean="0"/>
              <a:t>subcircuit</a:t>
            </a:r>
            <a:r>
              <a:rPr lang="en-IN" dirty="0" smtClean="0"/>
              <a:t> exceeds the rated current, the fuse melts and breaks the circuit. Never use a fuse of rating higher than the appliance. </a:t>
            </a:r>
          </a:p>
          <a:p>
            <a:r>
              <a:rPr lang="en-IN" dirty="0" smtClean="0"/>
              <a:t>Smaller current rating fuse ( less than 10A) are made of lead-tin alloy.</a:t>
            </a:r>
          </a:p>
          <a:p>
            <a:r>
              <a:rPr lang="en-IN" dirty="0" smtClean="0"/>
              <a:t>For higher current ratings (&gt; 10A) it is made of copper, zinc, lead aluminium etc.</a:t>
            </a:r>
          </a:p>
          <a:p>
            <a:r>
              <a:rPr lang="en-IN" dirty="0" smtClean="0"/>
              <a:t>Once melts the fuse element must be replaced. The cost of replacement is very less ( around Rs 25)</a:t>
            </a:r>
          </a:p>
          <a:p>
            <a:r>
              <a:rPr lang="en-IN" dirty="0" smtClean="0"/>
              <a:t>But the installation of fuse, takes lot of space and always posses a threat of fire hazard.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solidFill>
                  <a:srgbClr val="002060"/>
                </a:solidFill>
              </a:rPr>
              <a:t>Working :</a:t>
            </a:r>
          </a:p>
          <a:p>
            <a:r>
              <a:rPr lang="en-IN" dirty="0"/>
              <a:t> </a:t>
            </a:r>
            <a:r>
              <a:rPr lang="en-IN" dirty="0" smtClean="0"/>
              <a:t>carries normal current without heating</a:t>
            </a:r>
          </a:p>
          <a:p>
            <a:r>
              <a:rPr lang="en-IN" dirty="0" smtClean="0"/>
              <a:t>When fault occurs, current increases, heat produces and  fuse element melts.</a:t>
            </a:r>
          </a:p>
          <a:p>
            <a:r>
              <a:rPr lang="en-IN" dirty="0" smtClean="0"/>
              <a:t>Chemical reaction between silver vapour and filling powder results in formation of high arc resistance – arc gets quenched easily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86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Rewireable</a:t>
            </a:r>
            <a:r>
              <a:rPr lang="en-IN" dirty="0" smtClean="0"/>
              <a:t> fuse ( kit </a:t>
            </a:r>
            <a:r>
              <a:rPr lang="en-IN" dirty="0" err="1" smtClean="0"/>
              <a:t>kat</a:t>
            </a:r>
            <a:r>
              <a:rPr lang="en-IN" dirty="0" smtClean="0"/>
              <a:t> fuse)</a:t>
            </a:r>
            <a:endParaRPr lang="en-IN" dirty="0"/>
          </a:p>
        </p:txBody>
      </p:sp>
      <p:pic>
        <p:nvPicPr>
          <p:cNvPr id="4" name="Content Placeholder 3" descr="Rewireable Fuse B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628800"/>
            <a:ext cx="40386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Vostro\Desktop\Fuses\IMG_20160213_15405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0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HRC Fuses</a:t>
            </a:r>
            <a:br>
              <a:rPr lang="en-US" sz="66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(High Rupture Capacity)</a:t>
            </a:r>
            <a:endParaRPr lang="en-IN" dirty="0"/>
          </a:p>
        </p:txBody>
      </p:sp>
      <p:pic>
        <p:nvPicPr>
          <p:cNvPr id="1026" name="Picture 2" descr="C:\Users\Vostro\Desktop\Fuses\IMG_20160213_1119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0200"/>
            <a:ext cx="77048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64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ostro\Desktop\Fuses\IMG_20160213_122337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79264" y="1600200"/>
            <a:ext cx="339447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Vostro\Desktop\Fuses\IMG_20160213_1223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0" y="-11430000"/>
            <a:ext cx="18000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Vostro\Desktop\Fuses\IMG_20160213_1223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0" y="-11430000"/>
            <a:ext cx="3625200" cy="27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Vostro\Desktop\Fuses\IMG_20160213_12235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52736"/>
            <a:ext cx="40386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25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. </a:t>
            </a:r>
            <a:r>
              <a:rPr lang="en-IN" sz="2800" dirty="0" smtClean="0"/>
              <a:t>Equipment safety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N" sz="4600" b="1" dirty="0" smtClean="0"/>
              <a:t>MCB</a:t>
            </a:r>
          </a:p>
          <a:p>
            <a:r>
              <a:rPr lang="en-IN" dirty="0" smtClean="0"/>
              <a:t>MCB ( miniature circuit breaker) is a neat and clean device, which simply trips off itself whenever the current in the circuit exceeds its rating. </a:t>
            </a:r>
          </a:p>
          <a:p>
            <a:r>
              <a:rPr lang="en-IN" dirty="0" smtClean="0"/>
              <a:t>After correcting the electrical fault, MCB can be simply reused by switching it ON again.</a:t>
            </a:r>
          </a:p>
          <a:p>
            <a:r>
              <a:rPr lang="en-IN" dirty="0" smtClean="0"/>
              <a:t>MCB’s are bit expensive when compared to Fuses ( costing about 150 RS and more)</a:t>
            </a:r>
          </a:p>
          <a:p>
            <a:r>
              <a:rPr lang="en-IN" dirty="0" smtClean="0"/>
              <a:t>MCB’s work on the principle of “solenoid”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14400"/>
            <a:ext cx="8610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4. Accessibility:</a:t>
            </a:r>
            <a:endParaRPr lang="en-US" dirty="0" smtClean="0"/>
          </a:p>
          <a:p>
            <a:pPr lvl="1"/>
            <a:r>
              <a:rPr lang="en-US" b="1" dirty="0" smtClean="0"/>
              <a:t>Ease of Maintenance:</a:t>
            </a:r>
            <a:r>
              <a:rPr lang="en-US" dirty="0" smtClean="0"/>
              <a:t> Wires should be easily accessible for inspection, repairs, and upgrades.</a:t>
            </a:r>
          </a:p>
          <a:p>
            <a:pPr lvl="1"/>
            <a:r>
              <a:rPr lang="en-US" b="1" dirty="0" smtClean="0"/>
              <a:t>Conduit System:</a:t>
            </a:r>
            <a:r>
              <a:rPr lang="en-US" dirty="0" smtClean="0"/>
              <a:t> Use conduits to protect wires and simplify future modifications.</a:t>
            </a:r>
          </a:p>
          <a:p>
            <a:r>
              <a:rPr lang="en-US" b="1" dirty="0" smtClean="0"/>
              <a:t>5. Aesthetics:</a:t>
            </a:r>
            <a:endParaRPr lang="en-US" dirty="0" smtClean="0"/>
          </a:p>
          <a:p>
            <a:pPr lvl="1"/>
            <a:r>
              <a:rPr lang="en-US" b="1" dirty="0" smtClean="0"/>
              <a:t>Neat Installation:</a:t>
            </a:r>
            <a:r>
              <a:rPr lang="en-US" dirty="0" smtClean="0"/>
              <a:t> Proper routing and organization of wires to maintain a clean and professional appearance.</a:t>
            </a:r>
          </a:p>
          <a:p>
            <a:pPr lvl="1"/>
            <a:r>
              <a:rPr lang="en-US" b="1" dirty="0" smtClean="0"/>
              <a:t>Concealment:</a:t>
            </a:r>
            <a:r>
              <a:rPr lang="en-US" dirty="0" smtClean="0"/>
              <a:t> Whenever possible, conceal wiring within walls, floors, or ceilings for a tidy look.</a:t>
            </a:r>
          </a:p>
          <a:p>
            <a:r>
              <a:rPr lang="en-US" b="1" dirty="0" smtClean="0"/>
              <a:t>6. Compliance:</a:t>
            </a:r>
            <a:endParaRPr lang="en-US" dirty="0" smtClean="0"/>
          </a:p>
          <a:p>
            <a:pPr lvl="1"/>
            <a:r>
              <a:rPr lang="en-US" b="1" dirty="0" smtClean="0"/>
              <a:t>Standards and Codes:</a:t>
            </a:r>
            <a:r>
              <a:rPr lang="en-US" dirty="0" smtClean="0"/>
              <a:t> Adhere to local electrical codes and standards to ensure safety and legality.</a:t>
            </a:r>
          </a:p>
          <a:p>
            <a:r>
              <a:rPr lang="en-US" b="1" dirty="0" smtClean="0"/>
              <a:t>7. Labeling:</a:t>
            </a:r>
            <a:endParaRPr lang="en-US" dirty="0" smtClean="0"/>
          </a:p>
          <a:p>
            <a:pPr lvl="1"/>
            <a:r>
              <a:rPr lang="en-US" b="1" dirty="0" smtClean="0"/>
              <a:t>Clear Identification:</a:t>
            </a:r>
            <a:r>
              <a:rPr lang="en-US" dirty="0" smtClean="0"/>
              <a:t> Label all wires and components for easy identification and troubleshooting.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Miniature Circuit Breaker or MCB</a:t>
            </a:r>
            <a:br>
              <a:rPr lang="en-IN" b="1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It automatically switches off the </a:t>
            </a:r>
            <a:r>
              <a:rPr lang="en-IN" dirty="0">
                <a:hlinkClick r:id="rId2"/>
              </a:rPr>
              <a:t>electrical circuit</a:t>
            </a:r>
            <a:r>
              <a:rPr lang="en-IN" dirty="0"/>
              <a:t> during abnormal </a:t>
            </a:r>
            <a:r>
              <a:rPr lang="en-IN" dirty="0" smtClean="0"/>
              <a:t>condition. </a:t>
            </a:r>
            <a:r>
              <a:rPr lang="en-IN" dirty="0"/>
              <a:t>The fuse does not sense but </a:t>
            </a:r>
            <a:r>
              <a:rPr lang="en-IN" b="1" dirty="0" smtClean="0"/>
              <a:t>MCB</a:t>
            </a:r>
            <a:r>
              <a:rPr lang="en-IN" dirty="0"/>
              <a:t> does it in more reliable way. </a:t>
            </a:r>
            <a:endParaRPr lang="en-IN" dirty="0" smtClean="0"/>
          </a:p>
          <a:p>
            <a:pPr algn="just"/>
            <a:r>
              <a:rPr lang="en-IN" dirty="0" smtClean="0"/>
              <a:t>MCB </a:t>
            </a:r>
            <a:r>
              <a:rPr lang="en-IN" dirty="0"/>
              <a:t>is much more sensitive to over </a:t>
            </a:r>
            <a:r>
              <a:rPr lang="en-IN" dirty="0">
                <a:hlinkClick r:id="rId3" tooltip="Electric Current"/>
              </a:rPr>
              <a:t>current</a:t>
            </a:r>
            <a:r>
              <a:rPr lang="en-IN" dirty="0"/>
              <a:t> than fuse.</a:t>
            </a:r>
          </a:p>
          <a:p>
            <a:pPr algn="just"/>
            <a:r>
              <a:rPr lang="en-IN" dirty="0" smtClean="0"/>
              <a:t>During tripping </a:t>
            </a:r>
            <a:r>
              <a:rPr lang="en-IN" dirty="0"/>
              <a:t>the switch operating knob comes at its off </a:t>
            </a:r>
            <a:r>
              <a:rPr lang="en-IN" dirty="0" smtClean="0"/>
              <a:t>position, </a:t>
            </a:r>
            <a:r>
              <a:rPr lang="en-IN" dirty="0"/>
              <a:t>the faulty zone of the electrical circuit can easily be identified. But in case of fuse, fuse wire should be checked by opening fuse grip or </a:t>
            </a:r>
            <a:r>
              <a:rPr lang="en-IN" dirty="0" err="1"/>
              <a:t>cutout</a:t>
            </a:r>
            <a:r>
              <a:rPr lang="en-IN" dirty="0"/>
              <a:t> from fuse base, for confirming the blow of fuse wire.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483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en-IN" dirty="0"/>
              <a:t>I</a:t>
            </a:r>
            <a:r>
              <a:rPr lang="en-IN" dirty="0" smtClean="0"/>
              <a:t>n </a:t>
            </a:r>
            <a:r>
              <a:rPr lang="en-IN" dirty="0"/>
              <a:t>the case of MCB, quick restoration is possible by just switching on </a:t>
            </a:r>
            <a:r>
              <a:rPr lang="en-IN" dirty="0" smtClean="0"/>
              <a:t>operation but it is not possible in fuse</a:t>
            </a:r>
          </a:p>
          <a:p>
            <a:r>
              <a:rPr lang="en-IN" dirty="0"/>
              <a:t>Handling MCB is more electrically safe than </a:t>
            </a:r>
            <a:r>
              <a:rPr lang="en-IN" dirty="0" smtClean="0"/>
              <a:t>fuse</a:t>
            </a:r>
          </a:p>
          <a:p>
            <a:endParaRPr lang="en-IN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2936"/>
            <a:ext cx="4091561" cy="305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21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Earth Leakage Circuit Breaker (ELCB)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</a:t>
            </a:r>
            <a:r>
              <a:rPr lang="en-IN" dirty="0"/>
              <a:t>n Earth Leakage Circuit Breaker (ELCB) is a device used to directly detect currents leaking to earth from an installation and cut the power</a:t>
            </a:r>
          </a:p>
        </p:txBody>
      </p:sp>
      <p:pic>
        <p:nvPicPr>
          <p:cNvPr id="65538" name="Picture 2" descr="Electric ELCB Earth Leakage Circuit Breaker, Rs 380 /piece Hi Tech  Electronics &amp; Controls | ID: 159450779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276600"/>
            <a:ext cx="3429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646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Font typeface="Arial" pitchFamily="34" charset="0"/>
              <a:buChar char="•"/>
            </a:pPr>
            <a:r>
              <a:rPr lang="en-IN" sz="4000" b="1" dirty="0" smtClean="0">
                <a:solidFill>
                  <a:srgbClr val="C00000"/>
                </a:solidFill>
              </a:rPr>
              <a:t>Personal safety measures</a:t>
            </a:r>
            <a:r>
              <a:rPr lang="en-IN" sz="4800" b="1" dirty="0" smtClean="0">
                <a:solidFill>
                  <a:srgbClr val="C00000"/>
                </a:solidFill>
              </a:rPr>
              <a:t/>
            </a:r>
            <a:br>
              <a:rPr lang="en-IN" sz="4800" b="1" dirty="0" smtClean="0">
                <a:solidFill>
                  <a:srgbClr val="C00000"/>
                </a:solidFill>
              </a:rPr>
            </a:br>
            <a:r>
              <a:rPr lang="en-IN" sz="3100" b="1" dirty="0" smtClean="0">
                <a:solidFill>
                  <a:srgbClr val="C00000"/>
                </a:solidFill>
              </a:rPr>
              <a:t>Earthing</a:t>
            </a:r>
            <a:endParaRPr lang="en-IN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04056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The potential of the earth is considered to be at </a:t>
            </a:r>
            <a:r>
              <a:rPr lang="en-IN" b="1" dirty="0" smtClean="0">
                <a:solidFill>
                  <a:srgbClr val="C00000"/>
                </a:solidFill>
              </a:rPr>
              <a:t>ZERO</a:t>
            </a:r>
            <a:r>
              <a:rPr lang="en-IN" dirty="0" smtClean="0"/>
              <a:t> </a:t>
            </a:r>
            <a:r>
              <a:rPr lang="en-IN" dirty="0"/>
              <a:t>for all practical purposes as the generator (supply) neutral is always earthed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 </a:t>
            </a:r>
            <a:r>
              <a:rPr lang="en-IN" dirty="0"/>
              <a:t>The body of any electrical equipment is connected to the earth by means of a wire of negligible resistance to safely discharge electric energy, which may be due to failure of the insulation, line coming in contact with the casing etc. </a:t>
            </a:r>
            <a:endParaRPr lang="en-IN" dirty="0" smtClean="0"/>
          </a:p>
          <a:p>
            <a:pPr algn="just"/>
            <a:r>
              <a:rPr lang="en-IN" dirty="0" smtClean="0"/>
              <a:t>Earthing </a:t>
            </a:r>
            <a:r>
              <a:rPr lang="en-IN" dirty="0"/>
              <a:t>brings the potential of the body of the equipment to </a:t>
            </a:r>
            <a:r>
              <a:rPr lang="en-IN" b="1" dirty="0">
                <a:solidFill>
                  <a:srgbClr val="C00000"/>
                </a:solidFill>
              </a:rPr>
              <a:t>ZERO</a:t>
            </a:r>
            <a:r>
              <a:rPr lang="en-IN" dirty="0"/>
              <a:t> i.e. to the </a:t>
            </a:r>
            <a:r>
              <a:rPr lang="en-IN" dirty="0" smtClean="0"/>
              <a:t>earth’s </a:t>
            </a:r>
            <a:r>
              <a:rPr lang="en-IN" dirty="0"/>
              <a:t>potential, thus protecting the operating personnel against electrical shock. </a:t>
            </a:r>
          </a:p>
        </p:txBody>
      </p:sp>
    </p:spTree>
    <p:extLst>
      <p:ext uri="{BB962C8B-B14F-4D97-AF65-F5344CB8AC3E}">
        <p14:creationId xmlns:p14="http://schemas.microsoft.com/office/powerpoint/2010/main" val="218633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4664"/>
            <a:ext cx="7840170" cy="5001323"/>
          </a:xfrm>
        </p:spPr>
      </p:pic>
      <p:sp>
        <p:nvSpPr>
          <p:cNvPr id="5" name="TextBox 4"/>
          <p:cNvSpPr txBox="1"/>
          <p:nvPr/>
        </p:nvSpPr>
        <p:spPr>
          <a:xfrm>
            <a:off x="2195736" y="4599840"/>
            <a:ext cx="6856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IN" sz="2400" b="1" dirty="0" smtClean="0"/>
              <a:t>Healthy Insulation R= Infinity, therefore no leakage  current flows into body of the equipment.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sz="2400" b="1" dirty="0" smtClean="0"/>
              <a:t>Current flows through Load resistance only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sz="2400" b="1" dirty="0" smtClean="0"/>
              <a:t>Person is safe even if he touches body of the  apparatus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68738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5137"/>
            <a:ext cx="7706801" cy="5467162"/>
          </a:xfrm>
        </p:spPr>
      </p:pic>
      <p:sp>
        <p:nvSpPr>
          <p:cNvPr id="5" name="TextBox 4"/>
          <p:cNvSpPr txBox="1"/>
          <p:nvPr/>
        </p:nvSpPr>
        <p:spPr>
          <a:xfrm>
            <a:off x="2292284" y="4577516"/>
            <a:ext cx="6856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IN" sz="2400" b="1" dirty="0" smtClean="0"/>
              <a:t>Bad Insulation R= 0, therefore leakage  current flows into body of the apparatus and load resistance.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sz="2400" b="1" dirty="0" smtClean="0"/>
              <a:t>If Person comes in contact of the body of the  apparatus, he experiences shock </a:t>
            </a:r>
            <a:r>
              <a:rPr lang="en-IN" sz="2400" b="1" u="sng" dirty="0" smtClean="0">
                <a:solidFill>
                  <a:srgbClr val="C00000"/>
                </a:solidFill>
              </a:rPr>
              <a:t>as the apparatus is not earthed</a:t>
            </a:r>
            <a:endParaRPr lang="en-IN" sz="24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9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1" y="476672"/>
            <a:ext cx="7459117" cy="5688632"/>
          </a:xfrm>
        </p:spPr>
      </p:pic>
    </p:spTree>
    <p:extLst>
      <p:ext uri="{BB962C8B-B14F-4D97-AF65-F5344CB8AC3E}">
        <p14:creationId xmlns:p14="http://schemas.microsoft.com/office/powerpoint/2010/main" val="39336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 smtClean="0">
                <a:solidFill>
                  <a:srgbClr val="C00000"/>
                </a:solidFill>
              </a:rPr>
              <a:t>Apparatus is earthed</a:t>
            </a:r>
          </a:p>
          <a:p>
            <a:pPr algn="just"/>
            <a:r>
              <a:rPr lang="en-IN" dirty="0" smtClean="0"/>
              <a:t>Insulation is bad ( R=0)</a:t>
            </a:r>
          </a:p>
          <a:p>
            <a:pPr algn="just"/>
            <a:r>
              <a:rPr lang="en-IN" dirty="0" smtClean="0"/>
              <a:t>Supply current divides into  I </a:t>
            </a:r>
            <a:r>
              <a:rPr lang="en-IN" baseline="-25000" dirty="0" smtClean="0"/>
              <a:t>apparatus</a:t>
            </a:r>
            <a:r>
              <a:rPr lang="en-IN" dirty="0" smtClean="0"/>
              <a:t>, I </a:t>
            </a:r>
            <a:r>
              <a:rPr lang="en-IN" baseline="-25000" dirty="0" smtClean="0"/>
              <a:t>body</a:t>
            </a:r>
            <a:r>
              <a:rPr lang="en-IN" dirty="0" smtClean="0"/>
              <a:t>, and    I </a:t>
            </a:r>
            <a:r>
              <a:rPr lang="en-IN" baseline="-25000" dirty="0" smtClean="0"/>
              <a:t>earth</a:t>
            </a:r>
          </a:p>
          <a:p>
            <a:pPr algn="just"/>
            <a:r>
              <a:rPr lang="en-IN" dirty="0" smtClean="0"/>
              <a:t>Since earth resistance ( negligible) is very less than body resistance, more current flows through earth</a:t>
            </a:r>
          </a:p>
          <a:p>
            <a:pPr algn="just"/>
            <a:r>
              <a:rPr lang="en-IN" dirty="0" smtClean="0"/>
              <a:t>Person in contact with apparatus body does not experience any shock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795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sz="4900" b="1" u="sng" dirty="0">
                <a:solidFill>
                  <a:srgbClr val="C00000"/>
                </a:solidFill>
              </a:rPr>
              <a:t>Necessity of </a:t>
            </a:r>
            <a:r>
              <a:rPr lang="en-IN" sz="4900" b="1" u="sng" dirty="0" smtClean="0">
                <a:solidFill>
                  <a:srgbClr val="C00000"/>
                </a:solidFill>
              </a:rPr>
              <a:t>Earthing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 smtClean="0"/>
              <a:t>1</a:t>
            </a:r>
            <a:r>
              <a:rPr lang="en-IN" dirty="0"/>
              <a:t>. To protect the operating personnel from danger of shock in case they come in contact with the charged frame due to defective insulation. </a:t>
            </a:r>
          </a:p>
          <a:p>
            <a:pPr marL="0" indent="0" algn="just">
              <a:buNone/>
            </a:pPr>
            <a:r>
              <a:rPr lang="en-IN" dirty="0"/>
              <a:t>2. To maintain the line voltage constant under unbalanced load condition. </a:t>
            </a:r>
          </a:p>
          <a:p>
            <a:pPr marL="0" indent="0" algn="just">
              <a:buNone/>
            </a:pPr>
            <a:r>
              <a:rPr lang="en-IN" dirty="0"/>
              <a:t>3. Protection of the </a:t>
            </a:r>
            <a:r>
              <a:rPr lang="en-IN" dirty="0" smtClean="0"/>
              <a:t>equipments </a:t>
            </a:r>
            <a:endParaRPr lang="en-IN" dirty="0"/>
          </a:p>
          <a:p>
            <a:pPr marL="0" indent="0" algn="just">
              <a:buNone/>
            </a:pPr>
            <a:r>
              <a:rPr lang="en-IN" dirty="0"/>
              <a:t>4. Protection of large buildings and all machines fed from overhead lines against lightning.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673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marL="0" indent="0">
              <a:buNone/>
            </a:pPr>
            <a:r>
              <a:rPr lang="en-IN" sz="3600" b="1" u="sng" dirty="0" smtClean="0">
                <a:solidFill>
                  <a:srgbClr val="C00000"/>
                </a:solidFill>
              </a:rPr>
              <a:t>Methods </a:t>
            </a:r>
            <a:r>
              <a:rPr lang="en-IN" sz="3600" b="1" u="sng" dirty="0">
                <a:solidFill>
                  <a:srgbClr val="C00000"/>
                </a:solidFill>
              </a:rPr>
              <a:t>of Earthing</a:t>
            </a:r>
            <a:r>
              <a:rPr lang="en-IN" sz="3600" u="sng" dirty="0">
                <a:solidFill>
                  <a:srgbClr val="C00000"/>
                </a:solidFill>
              </a:rPr>
              <a:t>: </a:t>
            </a:r>
          </a:p>
          <a:p>
            <a:pPr marL="514350" indent="-514350">
              <a:buAutoNum type="arabicPeriod"/>
            </a:pPr>
            <a:r>
              <a:rPr lang="en-IN" b="1" dirty="0" smtClean="0"/>
              <a:t>Plate </a:t>
            </a:r>
            <a:r>
              <a:rPr lang="en-IN" b="1" dirty="0"/>
              <a:t>earthing </a:t>
            </a:r>
            <a:endParaRPr lang="en-IN" b="1" dirty="0" smtClean="0"/>
          </a:p>
          <a:p>
            <a:pPr marL="514350" indent="-514350">
              <a:buAutoNum type="arabicPeriod"/>
            </a:pPr>
            <a:r>
              <a:rPr lang="en-IN" b="1" dirty="0" smtClean="0"/>
              <a:t>Pipe </a:t>
            </a:r>
            <a:r>
              <a:rPr lang="en-IN" b="1" dirty="0"/>
              <a:t>earthing </a:t>
            </a:r>
            <a:endParaRPr lang="en-IN" b="1" dirty="0" smtClean="0"/>
          </a:p>
          <a:p>
            <a:pPr algn="just"/>
            <a:r>
              <a:rPr lang="en-IN" dirty="0"/>
              <a:t>The typical value of the earth resistance at powerhouse is 0. 5 ohm and that at substation is 1 ohm. </a:t>
            </a:r>
            <a:endParaRPr lang="en-IN" dirty="0" smtClean="0"/>
          </a:p>
          <a:p>
            <a:pPr algn="just"/>
            <a:r>
              <a:rPr lang="en-IN" dirty="0" smtClean="0"/>
              <a:t>Copper wire or GI wire can be used as earth wire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C00000"/>
                </a:solidFill>
              </a:rPr>
              <a:t>Types of Domestic Wiring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Casing </a:t>
            </a:r>
            <a:r>
              <a:rPr lang="en-IN" b="1" dirty="0">
                <a:solidFill>
                  <a:srgbClr val="00B050"/>
                </a:solidFill>
              </a:rPr>
              <a:t>and </a:t>
            </a:r>
            <a:r>
              <a:rPr lang="en-IN" b="1" dirty="0" smtClean="0">
                <a:solidFill>
                  <a:srgbClr val="00B050"/>
                </a:solidFill>
              </a:rPr>
              <a:t>Capping</a:t>
            </a:r>
            <a:endParaRPr lang="en-IN" dirty="0" smtClean="0"/>
          </a:p>
          <a:p>
            <a:r>
              <a:rPr lang="en-IN" dirty="0" smtClean="0"/>
              <a:t>Conduit </a:t>
            </a:r>
            <a:r>
              <a:rPr lang="en-IN" dirty="0" smtClean="0"/>
              <a:t>Wiring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   Surface </a:t>
            </a:r>
            <a:r>
              <a:rPr lang="en-IN" dirty="0"/>
              <a:t>Conduit Wiring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   Concealed </a:t>
            </a:r>
            <a:r>
              <a:rPr lang="en-IN" dirty="0"/>
              <a:t>Conduit Wiring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655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50926"/>
          <a:stretch>
            <a:fillRect/>
          </a:stretch>
        </p:blipFill>
        <p:spPr bwMode="auto">
          <a:xfrm>
            <a:off x="2133600" y="609600"/>
            <a:ext cx="500513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586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Common salt thickness: 30-mm</a:t>
            </a:r>
          </a:p>
          <a:p>
            <a:r>
              <a:rPr lang="en-IN" dirty="0" smtClean="0"/>
              <a:t>Charcoal thickness : 80-mm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0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this method a copper plate of 60cm x 60cm x 3.18cm or a GI plate of the size 60cm x 60cm x 6.35cm is used for earthing.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plate is placed vertically down inside the ground at a depth of 3m and is embedded in alternate layers of </a:t>
            </a:r>
            <a:r>
              <a:rPr lang="en-IN" dirty="0" smtClean="0"/>
              <a:t>charcoal </a:t>
            </a:r>
            <a:r>
              <a:rPr lang="en-IN" dirty="0"/>
              <a:t>and salt for a thickness of </a:t>
            </a:r>
            <a:r>
              <a:rPr lang="en-IN" dirty="0" smtClean="0"/>
              <a:t>80mm and 30 mm respectively. </a:t>
            </a:r>
          </a:p>
          <a:p>
            <a:r>
              <a:rPr lang="en-IN" dirty="0" smtClean="0"/>
              <a:t>In </a:t>
            </a:r>
            <a:r>
              <a:rPr lang="en-IN" dirty="0"/>
              <a:t>addition, water is poured for keeping the earth electrode resistance value well below a maximum of 5 ohms.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earth wire is securely bolted to the earth plate. A cement masonry chamber is built with a cast iron cover for easy regular maintenance. </a:t>
            </a:r>
          </a:p>
        </p:txBody>
      </p:sp>
    </p:spTree>
    <p:extLst>
      <p:ext uri="{BB962C8B-B14F-4D97-AF65-F5344CB8AC3E}">
        <p14:creationId xmlns:p14="http://schemas.microsoft.com/office/powerpoint/2010/main" val="820836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0543"/>
          <a:stretch>
            <a:fillRect/>
          </a:stretch>
        </p:blipFill>
        <p:spPr bwMode="auto">
          <a:xfrm>
            <a:off x="1981200" y="381000"/>
            <a:ext cx="496889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95400" y="586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Common salt thickness: 30-mm</a:t>
            </a:r>
          </a:p>
          <a:p>
            <a:r>
              <a:rPr lang="en-IN" dirty="0" smtClean="0"/>
              <a:t>Charcoal thickness : 80-mm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2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 smtClean="0"/>
              <a:t>GI </a:t>
            </a:r>
            <a:r>
              <a:rPr lang="en-IN" dirty="0"/>
              <a:t>(galvanized) iron pipe of 38mm in diameter and length of 2m </a:t>
            </a:r>
            <a:r>
              <a:rPr lang="en-IN" dirty="0" smtClean="0"/>
              <a:t>with </a:t>
            </a:r>
            <a:r>
              <a:rPr lang="en-IN" dirty="0"/>
              <a:t>12mm holes on the surface is placed upright at a depth of 4.75m </a:t>
            </a:r>
            <a:endParaRPr lang="en-IN" dirty="0" smtClean="0"/>
          </a:p>
          <a:p>
            <a:pPr algn="just"/>
            <a:r>
              <a:rPr lang="en-IN" dirty="0" smtClean="0"/>
              <a:t> </a:t>
            </a:r>
            <a:r>
              <a:rPr lang="en-IN" dirty="0"/>
              <a:t>T</a:t>
            </a:r>
            <a:r>
              <a:rPr lang="en-IN" dirty="0" smtClean="0"/>
              <a:t>he </a:t>
            </a:r>
            <a:r>
              <a:rPr lang="en-IN" dirty="0"/>
              <a:t>area </a:t>
            </a:r>
            <a:r>
              <a:rPr lang="en-IN" dirty="0" smtClean="0"/>
              <a:t>surrounding </a:t>
            </a:r>
            <a:r>
              <a:rPr lang="en-IN" dirty="0"/>
              <a:t>the GI </a:t>
            </a:r>
            <a:r>
              <a:rPr lang="en-IN" dirty="0" smtClean="0"/>
              <a:t>pipe</a:t>
            </a:r>
            <a:r>
              <a:rPr lang="en-IN" dirty="0"/>
              <a:t> (15 </a:t>
            </a:r>
            <a:r>
              <a:rPr lang="en-IN" dirty="0" err="1"/>
              <a:t>cms</a:t>
            </a:r>
            <a:r>
              <a:rPr lang="en-IN" dirty="0"/>
              <a:t>)</a:t>
            </a:r>
            <a:r>
              <a:rPr lang="en-IN" dirty="0" smtClean="0"/>
              <a:t> </a:t>
            </a:r>
            <a:r>
              <a:rPr lang="en-IN" dirty="0"/>
              <a:t>is filled with a mixture of salt and </a:t>
            </a:r>
            <a:r>
              <a:rPr lang="en-IN" dirty="0" smtClean="0"/>
              <a:t>coal to reduce the earth resistance.</a:t>
            </a:r>
          </a:p>
          <a:p>
            <a:pPr algn="just"/>
            <a:r>
              <a:rPr lang="en-IN" dirty="0" smtClean="0"/>
              <a:t> </a:t>
            </a:r>
            <a:r>
              <a:rPr lang="en-IN" dirty="0"/>
              <a:t>The efficiency of the earthing system is improved by pouring water through the funnel periodically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 </a:t>
            </a:r>
            <a:r>
              <a:rPr lang="en-IN" dirty="0"/>
              <a:t>The GI earth wires of sufficient cross- sectional area are run through a 12.7mm diameter pipe (at 60cms below) from the 19mm diameter pipe and secured tightly at the </a:t>
            </a:r>
            <a:r>
              <a:rPr lang="en-IN" dirty="0" smtClean="0"/>
              <a:t>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1073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u="sng" dirty="0" smtClean="0"/>
              <a:t>Electric Shock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person receives a shock when he comes in contact with the live wire</a:t>
            </a:r>
          </a:p>
          <a:p>
            <a:r>
              <a:rPr lang="en-US" dirty="0" smtClean="0"/>
              <a:t>Severity of the shock depends on the voltage of the wire and the resistance of the person</a:t>
            </a:r>
          </a:p>
          <a:p>
            <a:r>
              <a:rPr lang="en-US" dirty="0" smtClean="0"/>
              <a:t>The maximum current the human body can withstand for a short time ( less than 25 millisecond) is 30mA</a:t>
            </a:r>
          </a:p>
          <a:p>
            <a:r>
              <a:rPr lang="en-US" dirty="0" smtClean="0"/>
              <a:t>If the body is totally  wet, the body resistance is 1,000 </a:t>
            </a:r>
            <a:r>
              <a:rPr lang="el-GR" dirty="0" smtClean="0"/>
              <a:t>Ω</a:t>
            </a:r>
            <a:endParaRPr lang="en-US" dirty="0" smtClean="0"/>
          </a:p>
          <a:p>
            <a:r>
              <a:rPr lang="en-US" dirty="0" smtClean="0"/>
              <a:t>If the body is neither wet or dry, the body resistance is about 5 k</a:t>
            </a:r>
            <a:r>
              <a:rPr lang="el-GR" dirty="0" smtClean="0"/>
              <a:t>Ω</a:t>
            </a:r>
            <a:endParaRPr lang="en-US" dirty="0" smtClean="0"/>
          </a:p>
          <a:p>
            <a:r>
              <a:rPr lang="en-US" dirty="0" smtClean="0"/>
              <a:t>If the body is totally dry, then the body resistance is 1 M </a:t>
            </a:r>
            <a:r>
              <a:rPr lang="el-GR" dirty="0" smtClean="0"/>
              <a:t>Ω</a:t>
            </a:r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5897563"/>
          </a:xfrm>
        </p:spPr>
        <p:txBody>
          <a:bodyPr/>
          <a:lstStyle/>
          <a:p>
            <a:r>
              <a:rPr lang="en-US" dirty="0" smtClean="0"/>
              <a:t>Mild shocks produces nervousness</a:t>
            </a:r>
          </a:p>
          <a:p>
            <a:r>
              <a:rPr lang="en-US" dirty="0" smtClean="0"/>
              <a:t>Severe shock can cause unconsciousness and death</a:t>
            </a:r>
          </a:p>
          <a:p>
            <a:r>
              <a:rPr lang="en-US" dirty="0" smtClean="0"/>
              <a:t>Electric current passing through the body can cause cardiac arrest</a:t>
            </a:r>
          </a:p>
          <a:p>
            <a:r>
              <a:rPr lang="en-US" dirty="0" smtClean="0"/>
              <a:t>Damage caused by an electric shock depends on</a:t>
            </a:r>
          </a:p>
          <a:p>
            <a:pPr lvl="1"/>
            <a:r>
              <a:rPr lang="en-US" dirty="0" smtClean="0"/>
              <a:t>Voltage level</a:t>
            </a:r>
          </a:p>
          <a:p>
            <a:pPr lvl="1"/>
            <a:r>
              <a:rPr lang="en-US" dirty="0" smtClean="0"/>
              <a:t>Route of the current through body</a:t>
            </a:r>
          </a:p>
          <a:p>
            <a:pPr lvl="1"/>
            <a:r>
              <a:rPr lang="en-US" dirty="0" smtClean="0"/>
              <a:t> person’s health</a:t>
            </a:r>
          </a:p>
          <a:p>
            <a:pPr lvl="1"/>
            <a:r>
              <a:rPr lang="en-US" dirty="0" smtClean="0"/>
              <a:t>Speed with which contact is removed and treatment given</a:t>
            </a:r>
          </a:p>
          <a:p>
            <a:pPr lvl="1"/>
            <a:endParaRPr lang="en-US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sz="3600" u="sng" dirty="0" smtClean="0"/>
              <a:t>Precautions against electric shock</a:t>
            </a:r>
            <a:endParaRPr lang="en-GB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 smtClean="0"/>
              <a:t>Do not touch the victim with bare hands when he is still in contact with electricity</a:t>
            </a:r>
          </a:p>
          <a:p>
            <a:r>
              <a:rPr lang="en-US" dirty="0" smtClean="0"/>
              <a:t>Shut off the supply immediately</a:t>
            </a:r>
          </a:p>
          <a:p>
            <a:r>
              <a:rPr lang="en-US" dirty="0" smtClean="0"/>
              <a:t>If supply cannot be switched off, use a non conducting object to push the victim away</a:t>
            </a:r>
          </a:p>
          <a:p>
            <a:r>
              <a:rPr lang="en-US" dirty="0" smtClean="0"/>
              <a:t>When victim is free, check his breathing and pulse and give the treatment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sz="3600" u="sng" dirty="0" smtClean="0"/>
              <a:t>Prevention of Shocks</a:t>
            </a:r>
            <a:endParaRPr lang="en-GB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Ground points must be properly provided to all the sockets to which electrical appliances are connected</a:t>
            </a:r>
          </a:p>
          <a:p>
            <a:r>
              <a:rPr lang="en-US" dirty="0" smtClean="0"/>
              <a:t>Proper earthing must be provided and periodically the earth resistance has to be checked and it does not exceed 3 to 5 </a:t>
            </a:r>
            <a:r>
              <a:rPr lang="el-GR" dirty="0" smtClean="0"/>
              <a:t>Ω</a:t>
            </a:r>
            <a:endParaRPr lang="en-US" dirty="0" smtClean="0"/>
          </a:p>
          <a:p>
            <a:r>
              <a:rPr lang="en-US" dirty="0" smtClean="0"/>
              <a:t>Install ground fault circuit interrupts (GFCIs) in wall outlets located in kitchen, bathroom, basement, garages etc</a:t>
            </a:r>
          </a:p>
          <a:p>
            <a:r>
              <a:rPr lang="en-US" dirty="0" smtClean="0"/>
              <a:t>Cover all electrical sockets with plastic safety caps</a:t>
            </a:r>
          </a:p>
          <a:p>
            <a:r>
              <a:rPr lang="en-US" dirty="0" smtClean="0"/>
              <a:t>Replace all the damaged cords and wirings</a:t>
            </a:r>
          </a:p>
          <a:p>
            <a:r>
              <a:rPr lang="en-US" dirty="0" smtClean="0"/>
              <a:t>Never use an electrical appliances like radio or an iron box near water</a:t>
            </a:r>
          </a:p>
          <a:p>
            <a:r>
              <a:rPr lang="en-US" dirty="0" smtClean="0"/>
              <a:t>Do not touch electrical appliances and switches with wet hands </a:t>
            </a: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Electricity Bill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Appliance Power Rating (Watts)*</a:t>
            </a:r>
          </a:p>
          <a:p>
            <a:pPr marL="514350" indent="-514350">
              <a:buAutoNum type="arabicPeriod"/>
            </a:pPr>
            <a:r>
              <a:rPr lang="en-US" dirty="0" smtClean="0"/>
              <a:t>Air Conditioner (1 Ton)800 – 1000</a:t>
            </a:r>
          </a:p>
          <a:p>
            <a:pPr marL="514350" indent="-514350">
              <a:buAutoNum type="arabicPeriod"/>
            </a:pPr>
            <a:r>
              <a:rPr lang="en-US" dirty="0" smtClean="0"/>
              <a:t>PC 100 – 450</a:t>
            </a:r>
          </a:p>
          <a:p>
            <a:pPr marL="514350" indent="-514350">
              <a:buAutoNum type="arabicPeriod"/>
            </a:pPr>
            <a:r>
              <a:rPr lang="en-US" dirty="0" smtClean="0"/>
              <a:t>Laptop30 – 100</a:t>
            </a:r>
          </a:p>
          <a:p>
            <a:pPr marL="514350" indent="-514350">
              <a:buAutoNum type="arabicPeriod"/>
            </a:pPr>
            <a:r>
              <a:rPr lang="en-US" dirty="0" smtClean="0"/>
              <a:t>Printer15 – 50</a:t>
            </a:r>
          </a:p>
          <a:p>
            <a:pPr marL="514350" indent="-514350">
              <a:buAutoNum type="arabicPeriod"/>
            </a:pPr>
            <a:r>
              <a:rPr lang="en-US" dirty="0" smtClean="0"/>
              <a:t>Iron Box1000 – 1500</a:t>
            </a:r>
          </a:p>
          <a:p>
            <a:pPr marL="514350" indent="-514350">
              <a:buAutoNum type="arabicPeriod"/>
            </a:pPr>
            <a:r>
              <a:rPr lang="en-US" dirty="0" smtClean="0"/>
              <a:t>Refrigerator200 – 800</a:t>
            </a:r>
          </a:p>
          <a:p>
            <a:pPr marL="514350" indent="-514350">
              <a:buAutoNum type="arabicPeriod"/>
            </a:pPr>
            <a:r>
              <a:rPr lang="en-US" dirty="0" smtClean="0"/>
              <a:t>Washing Machine500 – 1500</a:t>
            </a:r>
          </a:p>
          <a:p>
            <a:pPr marL="514350" indent="-514350">
              <a:buAutoNum type="arabicPeriod"/>
            </a:pPr>
            <a:r>
              <a:rPr lang="en-US" dirty="0" smtClean="0"/>
              <a:t>Water Heater1000 – 3000</a:t>
            </a:r>
          </a:p>
          <a:p>
            <a:pPr marL="514350" indent="-514350">
              <a:buAutoNum type="arabicPeriod"/>
            </a:pPr>
            <a:r>
              <a:rPr lang="en-US" dirty="0" smtClean="0"/>
              <a:t>Bulb – 100/60/40/18/9/4 W</a:t>
            </a:r>
          </a:p>
          <a:p>
            <a:pPr marL="514350" indent="-514350">
              <a:buAutoNum type="arabicPeriod"/>
            </a:pPr>
            <a:r>
              <a:rPr lang="en-US" dirty="0" smtClean="0"/>
              <a:t>Ceiling Fan ( normal) -80W,   BLDC</a:t>
            </a:r>
            <a:r>
              <a:rPr lang="en-IN" dirty="0" smtClean="0"/>
              <a:t>  fans ( upto 32W)</a:t>
            </a:r>
          </a:p>
          <a:p>
            <a:pPr marL="514350" indent="-514350">
              <a:buNone/>
            </a:pPr>
            <a:r>
              <a:rPr lang="en-IN" dirty="0" smtClean="0"/>
              <a:t>* Approximate values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Electrical tariff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Definition of unit: </a:t>
            </a:r>
            <a:r>
              <a:rPr lang="en-US" dirty="0" smtClean="0"/>
              <a:t>A unit of energy equal to the energy consumed by a load of one kilowatt over one hour.</a:t>
            </a:r>
          </a:p>
          <a:p>
            <a:r>
              <a:rPr lang="en-US" dirty="0" smtClean="0"/>
              <a:t>For example, if you use a 100-watt light bulb for 10 hours, it will consume 1 kWh of electrical energy (100 watts x 10 hours = 1000 watt-hours = 1 kWh).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1 unit = 1kWh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Casing and Capping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6192688" cy="4536504"/>
          </a:xfrm>
        </p:spPr>
      </p:pic>
    </p:spTree>
    <p:extLst>
      <p:ext uri="{BB962C8B-B14F-4D97-AF65-F5344CB8AC3E}">
        <p14:creationId xmlns:p14="http://schemas.microsoft.com/office/powerpoint/2010/main" val="3906448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Calculation of electricity bill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295400"/>
            <a:ext cx="82087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domestic power load in a house comprises the following:</a:t>
            </a:r>
          </a:p>
          <a:p>
            <a:r>
              <a:rPr lang="en-US" dirty="0" smtClean="0"/>
              <a:t>Eight lamps of 100 Watt each, Three fans of 80 Watt each, one refrigerator of half HP, </a:t>
            </a:r>
          </a:p>
          <a:p>
            <a:r>
              <a:rPr lang="en-US" dirty="0" smtClean="0"/>
              <a:t>one water heater of 1000 Watts.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 smtClean="0"/>
              <a:t>Calculate </a:t>
            </a:r>
            <a:r>
              <a:rPr lang="en-US" dirty="0" smtClean="0"/>
              <a:t>the total current taken from the supply of 230 </a:t>
            </a:r>
            <a:r>
              <a:rPr lang="en-US" dirty="0" smtClean="0"/>
              <a:t>volts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 smtClean="0"/>
              <a:t>Calculate </a:t>
            </a:r>
            <a:r>
              <a:rPr lang="en-US" dirty="0" smtClean="0"/>
              <a:t>the energy consumed in a day if on an average only a quarter of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/>
              <a:t>above </a:t>
            </a:r>
            <a:r>
              <a:rPr lang="en-US" dirty="0" smtClean="0"/>
              <a:t>load persists all the time. </a:t>
            </a:r>
          </a:p>
          <a:p>
            <a:r>
              <a:rPr lang="en-US" dirty="0" smtClean="0"/>
              <a:t>c. What would be the monthly electricity cost If the per unit cost is rupees 7.5</a:t>
            </a:r>
            <a:r>
              <a:rPr lang="en-US" dirty="0" smtClean="0"/>
              <a:t>/-?</a:t>
            </a:r>
          </a:p>
          <a:p>
            <a:endParaRPr lang="en-US" dirty="0" smtClean="0"/>
          </a:p>
          <a:p>
            <a:r>
              <a:rPr lang="en-US" b="1" dirty="0" smtClean="0"/>
              <a:t>Solution: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495800"/>
            <a:ext cx="7707313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838200"/>
            <a:ext cx="76324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a. Current </a:t>
            </a:r>
            <a:r>
              <a:rPr lang="en-US" dirty="0" smtClean="0"/>
              <a:t>taken from the supply, I = P/V = 2413/230 =10.5 A</a:t>
            </a:r>
          </a:p>
          <a:p>
            <a:endParaRPr lang="en-US" dirty="0" smtClean="0"/>
          </a:p>
          <a:p>
            <a:r>
              <a:rPr lang="en-US" dirty="0" smtClean="0"/>
              <a:t>b. Energy consumed for a day = 2413 W * (1/4) * 24 = 14,478 </a:t>
            </a:r>
            <a:r>
              <a:rPr lang="en-US" dirty="0" err="1" smtClean="0"/>
              <a:t>Wh</a:t>
            </a:r>
            <a:r>
              <a:rPr lang="en-US" dirty="0" smtClean="0"/>
              <a:t> = 14.478 kWh</a:t>
            </a:r>
          </a:p>
          <a:p>
            <a:endParaRPr lang="en-US" dirty="0" smtClean="0"/>
          </a:p>
          <a:p>
            <a:r>
              <a:rPr lang="en-US" dirty="0" smtClean="0"/>
              <a:t>c. Cost of electricity per month, if the per unit cost is rupees 7.5/-</a:t>
            </a:r>
          </a:p>
          <a:p>
            <a:r>
              <a:rPr lang="en-US" dirty="0" smtClean="0"/>
              <a:t>Cost of electricity = Units consumed in a month * Per unit cost</a:t>
            </a:r>
          </a:p>
          <a:p>
            <a:r>
              <a:rPr lang="en-US" dirty="0" smtClean="0"/>
              <a:t>Cost of electricity = 14.478 * 30 days * 7.5 = Rupess 3,257.55 approx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7920880" cy="5256584"/>
          </a:xfrm>
        </p:spPr>
      </p:pic>
    </p:spTree>
    <p:extLst>
      <p:ext uri="{BB962C8B-B14F-4D97-AF65-F5344CB8AC3E}">
        <p14:creationId xmlns:p14="http://schemas.microsoft.com/office/powerpoint/2010/main" val="111875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en-IN" dirty="0"/>
              <a:t>The cables were carried through the wooden casing enclosures. The casing is made up of a strip of wood with parallel grooves cut length wise so as to accommodate VIR </a:t>
            </a:r>
            <a:r>
              <a:rPr lang="en-IN" dirty="0" smtClean="0"/>
              <a:t>or PVC cables.</a:t>
            </a:r>
          </a:p>
          <a:p>
            <a:r>
              <a:rPr lang="en-IN" dirty="0" smtClean="0"/>
              <a:t>The </a:t>
            </a:r>
            <a:r>
              <a:rPr lang="en-IN" dirty="0"/>
              <a:t>grooves were made to separate opposite polarity. the capping (also made of wood) used to cover the wires and cables installed and fitted in the casing.</a:t>
            </a:r>
          </a:p>
        </p:txBody>
      </p:sp>
    </p:spTree>
    <p:extLst>
      <p:ext uri="{BB962C8B-B14F-4D97-AF65-F5344CB8AC3E}">
        <p14:creationId xmlns:p14="http://schemas.microsoft.com/office/powerpoint/2010/main" val="397112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800" b="1" u="sng" dirty="0">
                <a:solidFill>
                  <a:srgbClr val="FF0000"/>
                </a:solidFill>
              </a:rPr>
              <a:t>Advantages of Casing Capping Wiring:</a:t>
            </a:r>
          </a:p>
          <a:p>
            <a:r>
              <a:rPr lang="en-IN" dirty="0"/>
              <a:t>It is cheap wiring system as compared to sheathed and conduit wiring systems.</a:t>
            </a:r>
          </a:p>
          <a:p>
            <a:r>
              <a:rPr lang="en-IN" dirty="0"/>
              <a:t>It is strong and long-lasting wiring system.</a:t>
            </a:r>
          </a:p>
          <a:p>
            <a:r>
              <a:rPr lang="en-IN" dirty="0" smtClean="0"/>
              <a:t>Phase </a:t>
            </a:r>
            <a:r>
              <a:rPr lang="en-IN" dirty="0"/>
              <a:t>and Neutral wire is installed in separate slots, </a:t>
            </a:r>
            <a:r>
              <a:rPr lang="en-IN" dirty="0" smtClean="0"/>
              <a:t>therefore </a:t>
            </a:r>
            <a:r>
              <a:rPr lang="en-IN" dirty="0"/>
              <a:t>repairing is easy.</a:t>
            </a:r>
          </a:p>
          <a:p>
            <a:r>
              <a:rPr lang="en-IN" dirty="0" smtClean="0"/>
              <a:t>Long life</a:t>
            </a:r>
            <a:endParaRPr lang="en-IN" dirty="0"/>
          </a:p>
          <a:p>
            <a:r>
              <a:rPr lang="en-IN" dirty="0" smtClean="0"/>
              <a:t>Safe </a:t>
            </a:r>
            <a:r>
              <a:rPr lang="en-IN" dirty="0"/>
              <a:t>from oil, Steam, smoke and rain.</a:t>
            </a:r>
          </a:p>
          <a:p>
            <a:r>
              <a:rPr lang="en-IN" dirty="0"/>
              <a:t>No risk of electric </a:t>
            </a:r>
            <a:r>
              <a:rPr lang="en-IN" dirty="0" smtClean="0"/>
              <a:t>shock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23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600" b="1" u="sng" dirty="0">
                <a:solidFill>
                  <a:srgbClr val="FF0000"/>
                </a:solidFill>
              </a:rPr>
              <a:t>Disadvantages Casing Capping Wiring:</a:t>
            </a:r>
            <a:endParaRPr lang="en-IN" sz="3600" u="sng" dirty="0">
              <a:solidFill>
                <a:srgbClr val="FF0000"/>
              </a:solidFill>
            </a:endParaRPr>
          </a:p>
          <a:p>
            <a:pPr algn="just"/>
            <a:r>
              <a:rPr lang="en-IN" dirty="0"/>
              <a:t>There is a high risk of fire in casing &amp; capping wiring system.</a:t>
            </a:r>
          </a:p>
          <a:p>
            <a:pPr algn="just"/>
            <a:r>
              <a:rPr lang="en-IN" dirty="0"/>
              <a:t>Not suitable in the acidic, </a:t>
            </a:r>
            <a:r>
              <a:rPr lang="en-IN" dirty="0" err="1"/>
              <a:t>alkalies</a:t>
            </a:r>
            <a:r>
              <a:rPr lang="en-IN" dirty="0"/>
              <a:t> and humidity conditions</a:t>
            </a:r>
          </a:p>
          <a:p>
            <a:pPr algn="just"/>
            <a:r>
              <a:rPr lang="en-IN" dirty="0"/>
              <a:t>Costly repairing and need more material.</a:t>
            </a:r>
          </a:p>
          <a:p>
            <a:pPr algn="just"/>
            <a:r>
              <a:rPr lang="en-IN" dirty="0"/>
              <a:t>Material can’t be found easily in the contemporary</a:t>
            </a:r>
          </a:p>
          <a:p>
            <a:pPr algn="just"/>
            <a:r>
              <a:rPr lang="en-IN" dirty="0"/>
              <a:t>White ants may damage the casing &amp; capping of wood.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1928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2304</Words>
  <Application>Microsoft Office PowerPoint</Application>
  <PresentationFormat>On-screen Show (4:3)</PresentationFormat>
  <Paragraphs>268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Office Theme</vt:lpstr>
      <vt:lpstr>Module 5 .Domestic Wiring . Equipment safety measures . Personal safety measures .Electricity Bill</vt:lpstr>
      <vt:lpstr>PowerPoint Presentation</vt:lpstr>
      <vt:lpstr>PowerPoint Presentation</vt:lpstr>
      <vt:lpstr>Types of Domestic Wiring</vt:lpstr>
      <vt:lpstr>Casing and Capping</vt:lpstr>
      <vt:lpstr>PowerPoint Presentation</vt:lpstr>
      <vt:lpstr>PowerPoint Presentation</vt:lpstr>
      <vt:lpstr>PowerPoint Presentation</vt:lpstr>
      <vt:lpstr>PowerPoint Presentation</vt:lpstr>
      <vt:lpstr>Surface Conduit Wiring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Two-way Control of lamp</vt:lpstr>
      <vt:lpstr>PowerPoint Presentation</vt:lpstr>
      <vt:lpstr>Three- way Control of lamp</vt:lpstr>
      <vt:lpstr>PowerPoint Presentation</vt:lpstr>
      <vt:lpstr>PowerPoint Presentation</vt:lpstr>
      <vt:lpstr>PowerPoint Presentation</vt:lpstr>
      <vt:lpstr>Protective Devices</vt:lpstr>
      <vt:lpstr>Fuse</vt:lpstr>
      <vt:lpstr>. Equipment safety measures</vt:lpstr>
      <vt:lpstr>PowerPoint Presentation</vt:lpstr>
      <vt:lpstr>Rewireable fuse ( kit kat fuse)</vt:lpstr>
      <vt:lpstr>HRC Fuses (High Rupture Capacity)</vt:lpstr>
      <vt:lpstr>PowerPoint Presentation</vt:lpstr>
      <vt:lpstr>. Equipment safety measures</vt:lpstr>
      <vt:lpstr>Miniature Circuit Breaker or MCB </vt:lpstr>
      <vt:lpstr>PowerPoint Presentation</vt:lpstr>
      <vt:lpstr>Earth Leakage Circuit Breaker (ELCB)</vt:lpstr>
      <vt:lpstr>Personal safety measures Earthing</vt:lpstr>
      <vt:lpstr>PowerPoint Presentation</vt:lpstr>
      <vt:lpstr>PowerPoint Presentation</vt:lpstr>
      <vt:lpstr>PowerPoint Presentation</vt:lpstr>
      <vt:lpstr>PowerPoint Presentation</vt:lpstr>
      <vt:lpstr> Necessity of Earthing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Electric Shock</vt:lpstr>
      <vt:lpstr>PowerPoint Presentation</vt:lpstr>
      <vt:lpstr>Precautions against electric shock</vt:lpstr>
      <vt:lpstr>Prevention of Shocks</vt:lpstr>
      <vt:lpstr>Electricity Bill</vt:lpstr>
      <vt:lpstr>Electrical tariff</vt:lpstr>
      <vt:lpstr>Calculation of electricity bill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Vostro</dc:creator>
  <cp:lastModifiedBy>Shilpa G</cp:lastModifiedBy>
  <cp:revision>115</cp:revision>
  <dcterms:created xsi:type="dcterms:W3CDTF">2017-03-23T22:53:04Z</dcterms:created>
  <dcterms:modified xsi:type="dcterms:W3CDTF">2025-01-18T08:32:23Z</dcterms:modified>
</cp:coreProperties>
</file>